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1" r:id="rId5"/>
    <p:sldId id="270" r:id="rId6"/>
    <p:sldId id="294" r:id="rId7"/>
    <p:sldId id="295" r:id="rId8"/>
    <p:sldId id="297" r:id="rId9"/>
    <p:sldId id="296" r:id="rId10"/>
    <p:sldId id="273" r:id="rId1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ffaele Berzoini" initials="RB" lastIdx="14" clrIdx="0">
    <p:extLst>
      <p:ext uri="{19B8F6BF-5375-455C-9EA6-DF929625EA0E}">
        <p15:presenceInfo xmlns:p15="http://schemas.microsoft.com/office/powerpoint/2012/main" userId="Raffaele Berzoini" providerId="None"/>
      </p:ext>
    </p:extLst>
  </p:cmAuthor>
  <p:cmAuthor id="2" name="Alice Chirichelli" initials="AC" lastIdx="13" clrIdx="1">
    <p:extLst>
      <p:ext uri="{19B8F6BF-5375-455C-9EA6-DF929625EA0E}">
        <p15:presenceInfo xmlns:p15="http://schemas.microsoft.com/office/powerpoint/2012/main" userId="Alice Chirichelli" providerId="None"/>
      </p:ext>
    </p:extLst>
  </p:cmAuthor>
  <p:cmAuthor id="3" name="Giulio Cielo" initials="GC" lastIdx="4" clrIdx="2">
    <p:extLst>
      <p:ext uri="{19B8F6BF-5375-455C-9EA6-DF929625EA0E}">
        <p15:presenceInfo xmlns:p15="http://schemas.microsoft.com/office/powerpoint/2012/main" userId="S::10628821@polimi.it::bc3d68fa-0f1e-4ca8-854d-61878ed6504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453E"/>
    <a:srgbClr val="7DA1CD"/>
    <a:srgbClr val="6792C5"/>
    <a:srgbClr val="4D7FBB"/>
    <a:srgbClr val="F8F200"/>
    <a:srgbClr val="728FA5"/>
    <a:srgbClr val="4F81BD"/>
    <a:srgbClr val="487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7453E1-80E5-4D33-BC2A-288B7D0C5C07}" v="528" dt="2021-07-07T08:10:24.800"/>
    <p1510:client id="{B357BBE1-E589-AA47-9338-2F16B61B2395}" v="852" dt="2021-07-07T07:41:25.302"/>
    <p1510:client id="{C4E35B9B-017C-4F54-9965-082AA13B05E6}" v="215" dt="2021-07-07T07:51:38.8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560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85BE086-3768-4024-BA5D-ED2586554C5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F3CA3D-F66E-4161-9307-50B3FF4F513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FF0D9D-3FD4-4E8C-99D4-B5C3BE535CEB}" type="datetimeFigureOut">
              <a:rPr lang="en-GB" smtClean="0"/>
              <a:t>29/08/2021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36EA-D44E-4EBC-9B52-54BE388678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0B7BB-4218-4481-90AC-9E929D626B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87173E-2C43-459E-BF29-B262129446D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10471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EA4376-4E49-40DC-9D44-FB7C85A69CD0}" type="datetimeFigureOut">
              <a:rPr lang="en-GB" smtClean="0"/>
              <a:t>29/08/2021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CCB546-448D-4047-A721-2068C9D488B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75128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24BBC5F-54DB-4812-AEFF-723221284F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B546-448D-4047-A721-2068C9D488B2}" type="slidenum">
              <a:rPr lang="en-GB" smtClean="0"/>
              <a:t>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D9156-D8E7-45F7-94D1-4338EBEF494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4990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B546-448D-4047-A721-2068C9D488B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4892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Resilienza alle disconnessioni:</a:t>
            </a:r>
          </a:p>
          <a:p>
            <a:pPr marL="171450" indent="-171450">
              <a:buFontTx/>
              <a:buChar char="-"/>
            </a:pPr>
            <a:r>
              <a:rPr lang="it-IT"/>
              <a:t>Se si disconnette un client, il gioco prosegue saltando il suo turno</a:t>
            </a:r>
          </a:p>
          <a:p>
            <a:pPr marL="171450" indent="-171450">
              <a:buFontTx/>
              <a:buChar char="-"/>
            </a:pPr>
            <a:r>
              <a:rPr lang="it-IT"/>
              <a:t>La partita viene annullata se un giocatore rimane dentro da solo</a:t>
            </a:r>
          </a:p>
          <a:p>
            <a:pPr marL="171450" indent="-171450">
              <a:buFontTx/>
              <a:buChar char="-"/>
            </a:pPr>
            <a:endParaRPr lang="it-IT"/>
          </a:p>
          <a:p>
            <a:endParaRPr lang="it-IT"/>
          </a:p>
          <a:p>
            <a:r>
              <a:rPr lang="it-IT"/>
              <a:t>Persistenza:</a:t>
            </a:r>
          </a:p>
          <a:p>
            <a:pPr marL="171450" indent="-171450">
              <a:buFontTx/>
              <a:buChar char="-"/>
            </a:pPr>
            <a:r>
              <a:rPr lang="it-IT"/>
              <a:t>Se cade il server riesce a ricaricare la partita nel momento in cui si riconnettono tutti i giocatori con gli stessi nickname</a:t>
            </a:r>
          </a:p>
          <a:p>
            <a:endParaRPr lang="it-IT"/>
          </a:p>
          <a:p>
            <a:endParaRPr lang="it-IT"/>
          </a:p>
          <a:p>
            <a:r>
              <a:rPr lang="it-IT"/>
              <a:t>Partite multiple:</a:t>
            </a:r>
          </a:p>
          <a:p>
            <a:pPr marL="171450" indent="-171450">
              <a:buFontTx/>
              <a:buChar char="-"/>
            </a:pPr>
            <a:r>
              <a:rPr lang="it-IT"/>
              <a:t>Lobby che gestisce partite multiple tramite dei client </a:t>
            </a:r>
            <a:r>
              <a:rPr lang="it-IT" err="1"/>
              <a:t>handler</a:t>
            </a:r>
            <a:r>
              <a:rPr lang="it-IT"/>
              <a:t> gestiti da </a:t>
            </a:r>
            <a:r>
              <a:rPr lang="it-IT" err="1"/>
              <a:t>thread</a:t>
            </a:r>
            <a:r>
              <a:rPr lang="it-IT"/>
              <a:t> differenti</a:t>
            </a:r>
          </a:p>
          <a:p>
            <a:pPr marL="171450" indent="-171450">
              <a:buFontTx/>
              <a:buChar char="-"/>
            </a:pPr>
            <a:r>
              <a:rPr lang="it-IT"/>
              <a:t>Quando la lobby si riempie faccio partire il gioco</a:t>
            </a:r>
          </a:p>
          <a:p>
            <a:pPr marL="171450" indent="-171450">
              <a:buFontTx/>
              <a:buChar char="-"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B546-448D-4047-A721-2068C9D488B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9394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hyperlink" Target="mailto:elisabetta.fedele@mail.polimi.it" TargetMode="External"/><Relationship Id="rId5" Type="http://schemas.openxmlformats.org/officeDocument/2006/relationships/hyperlink" Target="mailto:elia1.fantini@mail.polimi.it" TargetMode="External"/><Relationship Id="rId4" Type="http://schemas.openxmlformats.org/officeDocument/2006/relationships/hyperlink" Target="mailto:raffaele.berzoini@mail.polimi.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41749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67911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>
                <a:latin typeface="Carlito"/>
                <a:ea typeface="Verdana"/>
              </a:rPr>
              <a:t>Prova finale di ingegneria del software</a:t>
            </a:r>
          </a:p>
          <a:p>
            <a:pPr algn="ctr"/>
            <a:endParaRPr lang="it-IT">
              <a:latin typeface="Cambria"/>
              <a:ea typeface="Verdana"/>
            </a:endParaRP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427699" y="5426075"/>
            <a:ext cx="2519949" cy="101566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it-IT" sz="2000">
                <a:solidFill>
                  <a:schemeClr val="bg1"/>
                </a:solidFill>
                <a:latin typeface="Carlito"/>
              </a:rPr>
              <a:t>Raffaele</a:t>
            </a:r>
            <a:r>
              <a:rPr lang="it-IT" sz="1600">
                <a:solidFill>
                  <a:schemeClr val="bg1"/>
                </a:solidFill>
              </a:rPr>
              <a:t> </a:t>
            </a:r>
            <a:r>
              <a:rPr lang="it-IT" sz="2000" err="1">
                <a:solidFill>
                  <a:schemeClr val="bg1"/>
                </a:solidFill>
                <a:latin typeface="Carlito"/>
              </a:rPr>
              <a:t>Berzoini</a:t>
            </a:r>
            <a:r>
              <a:rPr lang="it-IT" sz="2000">
                <a:solidFill>
                  <a:schemeClr val="bg1"/>
                </a:solidFill>
                <a:latin typeface="Carlito"/>
              </a:rPr>
              <a:t> </a:t>
            </a:r>
          </a:p>
          <a:p>
            <a:pPr>
              <a:spcBef>
                <a:spcPts val="0"/>
              </a:spcBef>
            </a:pPr>
            <a:r>
              <a:rPr lang="it-IT" sz="2000">
                <a:solidFill>
                  <a:schemeClr val="bg1"/>
                </a:solidFill>
                <a:latin typeface="Carlito"/>
              </a:rPr>
              <a:t>Elia Fantini </a:t>
            </a:r>
          </a:p>
          <a:p>
            <a:pPr>
              <a:spcBef>
                <a:spcPts val="0"/>
              </a:spcBef>
            </a:pPr>
            <a:r>
              <a:rPr lang="it-IT" sz="2000">
                <a:solidFill>
                  <a:schemeClr val="bg1"/>
                </a:solidFill>
                <a:latin typeface="Carlito"/>
              </a:rPr>
              <a:t>Elisabetta Fedele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63C03302-C64D-49F5-9699-A463C47959A1}"/>
              </a:ext>
            </a:extLst>
          </p:cNvPr>
          <p:cNvSpPr txBox="1"/>
          <p:nvPr/>
        </p:nvSpPr>
        <p:spPr>
          <a:xfrm>
            <a:off x="3465236" y="5426076"/>
            <a:ext cx="5544107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it-IT" sz="2000">
                <a:solidFill>
                  <a:schemeClr val="bg1"/>
                </a:solidFill>
                <a:latin typeface="Carlito"/>
                <a:cs typeface="Arial"/>
              </a:rPr>
              <a:t>Docente: Pierluigi San Pietro</a:t>
            </a:r>
            <a:endParaRPr lang="it-IT" sz="2000">
              <a:solidFill>
                <a:schemeClr val="bg1"/>
              </a:solidFill>
              <a:latin typeface="Carlito"/>
              <a:cs typeface="Arial" panose="020B0604020202020204" pitchFamily="34" charset="0"/>
            </a:endParaRPr>
          </a:p>
          <a:p>
            <a:pPr algn="r"/>
            <a:r>
              <a:rPr lang="it-IT" sz="2000">
                <a:solidFill>
                  <a:schemeClr val="bg1"/>
                </a:solidFill>
                <a:latin typeface="Carlito"/>
                <a:cs typeface="Arial"/>
              </a:rPr>
              <a:t>Responsabili: Chiara Criscuolo , Daniele Cattaneo</a:t>
            </a:r>
          </a:p>
          <a:p>
            <a:pPr algn="r"/>
            <a:r>
              <a:rPr lang="it-IT" sz="2000">
                <a:solidFill>
                  <a:schemeClr val="bg1"/>
                </a:solidFill>
                <a:latin typeface="Carlito"/>
                <a:cs typeface="Arial"/>
              </a:rPr>
              <a:t>Tutor: Luca </a:t>
            </a:r>
            <a:r>
              <a:rPr lang="it-IT" sz="2000" err="1">
                <a:solidFill>
                  <a:schemeClr val="bg1"/>
                </a:solidFill>
                <a:latin typeface="Carlito"/>
                <a:cs typeface="Arial"/>
              </a:rPr>
              <a:t>Cornaggia</a:t>
            </a:r>
            <a:r>
              <a:rPr lang="it-IT" sz="2000">
                <a:solidFill>
                  <a:schemeClr val="bg1"/>
                </a:solidFill>
                <a:latin typeface="Carlito"/>
                <a:cs typeface="Arial"/>
              </a:rPr>
              <a:t>, Matteo Secco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82669F9-428D-4942-8D69-1E90BA8038CB}"/>
              </a:ext>
            </a:extLst>
          </p:cNvPr>
          <p:cNvSpPr txBox="1"/>
          <p:nvPr/>
        </p:nvSpPr>
        <p:spPr>
          <a:xfrm>
            <a:off x="285832" y="4768366"/>
            <a:ext cx="85710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it-IT" sz="2000" b="1">
                <a:solidFill>
                  <a:schemeClr val="bg1"/>
                </a:solidFill>
                <a:latin typeface="Carlito"/>
                <a:cs typeface="Arial"/>
              </a:rPr>
              <a:t>Master of Renaissance</a:t>
            </a:r>
            <a:endParaRPr lang="it-IT" sz="2000" b="1">
              <a:solidFill>
                <a:schemeClr val="bg1"/>
              </a:solidFill>
              <a:latin typeface="Carlito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1CB0770-F4C7-463B-AE51-D4EC00BAE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3" y="6261594"/>
            <a:ext cx="3129699" cy="457240"/>
          </a:xfrm>
          <a:prstGeom prst="rect">
            <a:avLst/>
          </a:prstGeom>
        </p:spPr>
      </p:pic>
      <p:pic>
        <p:nvPicPr>
          <p:cNvPr id="18" name="Immagine 12">
            <a:extLst>
              <a:ext uri="{FF2B5EF4-FFF2-40B4-BE49-F238E27FC236}">
                <a16:creationId xmlns:a16="http://schemas.microsoft.com/office/drawing/2014/main" id="{74AAD236-D1F0-49BA-BB82-CCAE3ACEF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06602"/>
            <a:ext cx="3186260" cy="45724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3233823-6D10-41D2-BF1E-C844717D9B54}"/>
              </a:ext>
            </a:extLst>
          </p:cNvPr>
          <p:cNvSpPr txBox="1"/>
          <p:nvPr/>
        </p:nvSpPr>
        <p:spPr>
          <a:xfrm>
            <a:off x="4419850" y="6336325"/>
            <a:ext cx="277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0" name="CasellaDiTesto 7">
            <a:extLst>
              <a:ext uri="{FF2B5EF4-FFF2-40B4-BE49-F238E27FC236}">
                <a16:creationId xmlns:a16="http://schemas.microsoft.com/office/drawing/2014/main" id="{E52E128F-A2EE-4608-A144-4F4D85C2DD10}"/>
              </a:ext>
            </a:extLst>
          </p:cNvPr>
          <p:cNvSpPr txBox="1"/>
          <p:nvPr/>
        </p:nvSpPr>
        <p:spPr>
          <a:xfrm>
            <a:off x="157332" y="6305548"/>
            <a:ext cx="2916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err="1">
                <a:solidFill>
                  <a:schemeClr val="bg1"/>
                </a:solidFill>
              </a:rPr>
              <a:t>Berzoini</a:t>
            </a:r>
            <a:r>
              <a:rPr lang="it-IT">
                <a:solidFill>
                  <a:schemeClr val="bg1"/>
                </a:solidFill>
              </a:rPr>
              <a:t>, Fantini, Fedele</a:t>
            </a:r>
          </a:p>
        </p:txBody>
      </p:sp>
      <p:sp>
        <p:nvSpPr>
          <p:cNvPr id="22" name="Titolo 1">
            <a:extLst>
              <a:ext uri="{FF2B5EF4-FFF2-40B4-BE49-F238E27FC236}">
                <a16:creationId xmlns:a16="http://schemas.microsoft.com/office/drawing/2014/main" id="{B7B1C2F4-EE1A-4BD4-B941-5790A9530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67033"/>
            <a:ext cx="8581043" cy="840400"/>
          </a:xfrm>
        </p:spPr>
        <p:txBody>
          <a:bodyPr>
            <a:normAutofit/>
          </a:bodyPr>
          <a:lstStyle/>
          <a:p>
            <a:r>
              <a:rPr lang="it-IT" sz="3600"/>
              <a:t>MVC Apple style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C1363B6-EBDC-4909-977D-695A1FB60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875" y="2050019"/>
            <a:ext cx="6457950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465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1CB0770-F4C7-463B-AE51-D4EC00BAE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3" y="6261594"/>
            <a:ext cx="3129699" cy="457240"/>
          </a:xfrm>
          <a:prstGeom prst="rect">
            <a:avLst/>
          </a:prstGeom>
        </p:spPr>
      </p:pic>
      <p:pic>
        <p:nvPicPr>
          <p:cNvPr id="18" name="Immagine 12">
            <a:extLst>
              <a:ext uri="{FF2B5EF4-FFF2-40B4-BE49-F238E27FC236}">
                <a16:creationId xmlns:a16="http://schemas.microsoft.com/office/drawing/2014/main" id="{74AAD236-D1F0-49BA-BB82-CCAE3ACEF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06602"/>
            <a:ext cx="3186260" cy="45724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3233823-6D10-41D2-BF1E-C844717D9B54}"/>
              </a:ext>
            </a:extLst>
          </p:cNvPr>
          <p:cNvSpPr txBox="1"/>
          <p:nvPr/>
        </p:nvSpPr>
        <p:spPr>
          <a:xfrm>
            <a:off x="4419850" y="6336325"/>
            <a:ext cx="277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0" name="CasellaDiTesto 7">
            <a:extLst>
              <a:ext uri="{FF2B5EF4-FFF2-40B4-BE49-F238E27FC236}">
                <a16:creationId xmlns:a16="http://schemas.microsoft.com/office/drawing/2014/main" id="{E52E128F-A2EE-4608-A144-4F4D85C2DD10}"/>
              </a:ext>
            </a:extLst>
          </p:cNvPr>
          <p:cNvSpPr txBox="1"/>
          <p:nvPr/>
        </p:nvSpPr>
        <p:spPr>
          <a:xfrm>
            <a:off x="157332" y="6305548"/>
            <a:ext cx="2916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err="1">
                <a:solidFill>
                  <a:schemeClr val="bg1"/>
                </a:solidFill>
              </a:rPr>
              <a:t>Berzoini</a:t>
            </a:r>
            <a:r>
              <a:rPr lang="it-IT">
                <a:solidFill>
                  <a:schemeClr val="bg1"/>
                </a:solidFill>
              </a:rPr>
              <a:t>, Fantini, Fedele</a:t>
            </a:r>
          </a:p>
        </p:txBody>
      </p:sp>
      <p:sp>
        <p:nvSpPr>
          <p:cNvPr id="22" name="Titolo 1">
            <a:extLst>
              <a:ext uri="{FF2B5EF4-FFF2-40B4-BE49-F238E27FC236}">
                <a16:creationId xmlns:a16="http://schemas.microsoft.com/office/drawing/2014/main" id="{B7B1C2F4-EE1A-4BD4-B941-5790A9530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67033"/>
            <a:ext cx="8581043" cy="840400"/>
          </a:xfrm>
        </p:spPr>
        <p:txBody>
          <a:bodyPr>
            <a:normAutofit/>
          </a:bodyPr>
          <a:lstStyle/>
          <a:p>
            <a:r>
              <a:rPr lang="it-IT" sz="3600"/>
              <a:t>Design patterns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9E41-D6F3-4F7B-8885-3E330B71AD89}"/>
              </a:ext>
            </a:extLst>
          </p:cNvPr>
          <p:cNvSpPr txBox="1"/>
          <p:nvPr/>
        </p:nvSpPr>
        <p:spPr>
          <a:xfrm>
            <a:off x="5214669" y="1302332"/>
            <a:ext cx="1540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tx2">
                    <a:lumMod val="75000"/>
                  </a:schemeClr>
                </a:solidFill>
              </a:rPr>
              <a:t>State Pattern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DBCF0F-4DE3-4DA3-B0D1-C1C186AD6C39}"/>
              </a:ext>
            </a:extLst>
          </p:cNvPr>
          <p:cNvSpPr txBox="1"/>
          <p:nvPr/>
        </p:nvSpPr>
        <p:spPr>
          <a:xfrm>
            <a:off x="3723959" y="4115559"/>
            <a:ext cx="1710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tx2">
                    <a:lumMod val="75000"/>
                  </a:schemeClr>
                </a:solidFill>
              </a:rPr>
              <a:t>Strategy Pattern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3D29AE-F1EC-4753-B969-FAD80D41808C}"/>
              </a:ext>
            </a:extLst>
          </p:cNvPr>
          <p:cNvSpPr txBox="1"/>
          <p:nvPr/>
        </p:nvSpPr>
        <p:spPr>
          <a:xfrm>
            <a:off x="519263" y="1322799"/>
            <a:ext cx="1987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tx2">
                    <a:lumMod val="75000"/>
                  </a:schemeClr>
                </a:solidFill>
              </a:rPr>
              <a:t>Singleton</a:t>
            </a:r>
          </a:p>
        </p:txBody>
      </p:sp>
      <p:pic>
        <p:nvPicPr>
          <p:cNvPr id="21" name="Immagine 20" descr="Immagine che contiene testo&#10;&#10;Descrizione generata automaticamente">
            <a:extLst>
              <a:ext uri="{FF2B5EF4-FFF2-40B4-BE49-F238E27FC236}">
                <a16:creationId xmlns:a16="http://schemas.microsoft.com/office/drawing/2014/main" id="{D9F868A2-6F3D-4720-95A6-3353E099E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375" y="1929565"/>
            <a:ext cx="1733550" cy="885825"/>
          </a:xfrm>
          <a:prstGeom prst="rect">
            <a:avLst/>
          </a:prstGeom>
        </p:spPr>
      </p:pic>
      <p:pic>
        <p:nvPicPr>
          <p:cNvPr id="4" name="Immagine 3" descr="Immagine che contiene tavolo&#10;&#10;Descrizione generata automaticamente">
            <a:extLst>
              <a:ext uri="{FF2B5EF4-FFF2-40B4-BE49-F238E27FC236}">
                <a16:creationId xmlns:a16="http://schemas.microsoft.com/office/drawing/2014/main" id="{D6538818-A4BE-4F4C-89B9-779832A10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4591" y="4484891"/>
            <a:ext cx="5508901" cy="1566004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4D2FD38-B6D8-C747-9EA5-2F709E14A3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529" t="19209" r="11380" b="18794"/>
          <a:stretch/>
        </p:blipFill>
        <p:spPr>
          <a:xfrm>
            <a:off x="3270963" y="1671664"/>
            <a:ext cx="5873037" cy="223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099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1CB0770-F4C7-463B-AE51-D4EC00BAE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3" y="6261594"/>
            <a:ext cx="3129699" cy="457240"/>
          </a:xfrm>
          <a:prstGeom prst="rect">
            <a:avLst/>
          </a:prstGeom>
        </p:spPr>
      </p:pic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FE5EA157-13E1-4832-956C-9ABD6A368F25}"/>
              </a:ext>
            </a:extLst>
          </p:cNvPr>
          <p:cNvSpPr txBox="1">
            <a:spLocks/>
          </p:cNvSpPr>
          <p:nvPr/>
        </p:nvSpPr>
        <p:spPr>
          <a:xfrm>
            <a:off x="157333" y="938168"/>
            <a:ext cx="8712231" cy="14873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>
                <a:solidFill>
                  <a:schemeClr val="tx2">
                    <a:lumMod val="75000"/>
                  </a:schemeClr>
                </a:solidFill>
                <a:latin typeface="Carlito"/>
              </a:rPr>
              <a:t>Aggiornamento in tempo reale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>
                <a:solidFill>
                  <a:schemeClr val="tx2">
                    <a:lumMod val="75000"/>
                  </a:schemeClr>
                </a:solidFill>
                <a:latin typeface="Carlito"/>
              </a:rPr>
              <a:t>Visualizzazione personal board di tutti i giocatori  </a:t>
            </a:r>
          </a:p>
          <a:p>
            <a:pPr marL="342900" indent="-342900">
              <a:buFont typeface="Arial" charset="2"/>
              <a:buChar char="•"/>
            </a:pPr>
            <a:endParaRPr lang="it-IT" sz="2000">
              <a:solidFill>
                <a:schemeClr val="tx2">
                  <a:lumMod val="75000"/>
                </a:schemeClr>
              </a:solidFill>
              <a:latin typeface="Carlito"/>
            </a:endParaRPr>
          </a:p>
          <a:p>
            <a:endParaRPr lang="it-IT" sz="2000">
              <a:solidFill>
                <a:schemeClr val="tx2">
                  <a:lumMod val="75000"/>
                </a:schemeClr>
              </a:solidFill>
            </a:endParaRPr>
          </a:p>
          <a:p>
            <a:endParaRPr lang="it-IT" sz="2000"/>
          </a:p>
        </p:txBody>
      </p:sp>
      <p:pic>
        <p:nvPicPr>
          <p:cNvPr id="18" name="Immagine 12">
            <a:extLst>
              <a:ext uri="{FF2B5EF4-FFF2-40B4-BE49-F238E27FC236}">
                <a16:creationId xmlns:a16="http://schemas.microsoft.com/office/drawing/2014/main" id="{74AAD236-D1F0-49BA-BB82-CCAE3ACEF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06602"/>
            <a:ext cx="3186260" cy="45724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3233823-6D10-41D2-BF1E-C844717D9B54}"/>
              </a:ext>
            </a:extLst>
          </p:cNvPr>
          <p:cNvSpPr txBox="1"/>
          <p:nvPr/>
        </p:nvSpPr>
        <p:spPr>
          <a:xfrm>
            <a:off x="4419850" y="6336325"/>
            <a:ext cx="277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0" name="CasellaDiTesto 7">
            <a:extLst>
              <a:ext uri="{FF2B5EF4-FFF2-40B4-BE49-F238E27FC236}">
                <a16:creationId xmlns:a16="http://schemas.microsoft.com/office/drawing/2014/main" id="{E52E128F-A2EE-4608-A144-4F4D85C2DD10}"/>
              </a:ext>
            </a:extLst>
          </p:cNvPr>
          <p:cNvSpPr txBox="1"/>
          <p:nvPr/>
        </p:nvSpPr>
        <p:spPr>
          <a:xfrm>
            <a:off x="157332" y="6305548"/>
            <a:ext cx="2916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err="1">
                <a:solidFill>
                  <a:schemeClr val="bg1"/>
                </a:solidFill>
              </a:rPr>
              <a:t>Berzoini</a:t>
            </a:r>
            <a:r>
              <a:rPr lang="it-IT">
                <a:solidFill>
                  <a:schemeClr val="bg1"/>
                </a:solidFill>
              </a:rPr>
              <a:t>, Fantini, Fedele</a:t>
            </a:r>
          </a:p>
        </p:txBody>
      </p:sp>
      <p:sp>
        <p:nvSpPr>
          <p:cNvPr id="22" name="Titolo 1">
            <a:extLst>
              <a:ext uri="{FF2B5EF4-FFF2-40B4-BE49-F238E27FC236}">
                <a16:creationId xmlns:a16="http://schemas.microsoft.com/office/drawing/2014/main" id="{B7B1C2F4-EE1A-4BD4-B941-5790A9530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267033"/>
            <a:ext cx="8581043" cy="840400"/>
          </a:xfrm>
        </p:spPr>
        <p:txBody>
          <a:bodyPr>
            <a:normAutofit/>
          </a:bodyPr>
          <a:lstStyle/>
          <a:p>
            <a:r>
              <a:rPr lang="it-IT" sz="3600" err="1"/>
              <a:t>View</a:t>
            </a:r>
            <a:r>
              <a:rPr lang="it-IT" sz="3600"/>
              <a:t> - GUI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42C52A7-790D-43B3-8C6A-83E76F8A8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489" y="1970034"/>
            <a:ext cx="7693106" cy="405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151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D53DDFF2-1E23-F843-BA79-2623F0735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1816" y="2136119"/>
            <a:ext cx="8323263" cy="3524017"/>
          </a:xfrm>
        </p:spPr>
      </p:pic>
      <p:sp>
        <p:nvSpPr>
          <p:cNvPr id="14" name="Segnaposto contenuto 2">
            <a:extLst>
              <a:ext uri="{FF2B5EF4-FFF2-40B4-BE49-F238E27FC236}">
                <a16:creationId xmlns:a16="http://schemas.microsoft.com/office/drawing/2014/main" id="{72E0313E-1924-4D30-8E84-2804CDC6D8DA}"/>
              </a:ext>
            </a:extLst>
          </p:cNvPr>
          <p:cNvSpPr txBox="1">
            <a:spLocks/>
          </p:cNvSpPr>
          <p:nvPr/>
        </p:nvSpPr>
        <p:spPr>
          <a:xfrm>
            <a:off x="157333" y="938168"/>
            <a:ext cx="8712231" cy="14873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>
                <a:solidFill>
                  <a:schemeClr val="tx2">
                    <a:lumMod val="75000"/>
                  </a:schemeClr>
                </a:solidFill>
                <a:latin typeface="Carlito"/>
              </a:rPr>
              <a:t>Aggiornamento in tempo reale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>
                <a:solidFill>
                  <a:schemeClr val="tx2">
                    <a:lumMod val="75000"/>
                  </a:schemeClr>
                </a:solidFill>
                <a:latin typeface="Carlito"/>
              </a:rPr>
              <a:t>Visualizzazione personal board di tutti i giocatori  </a:t>
            </a:r>
          </a:p>
          <a:p>
            <a:pPr marL="342900" indent="-342900">
              <a:buFont typeface="Arial" charset="2"/>
              <a:buChar char="•"/>
            </a:pPr>
            <a:endParaRPr lang="it-IT" sz="2000">
              <a:solidFill>
                <a:schemeClr val="tx2">
                  <a:lumMod val="75000"/>
                </a:schemeClr>
              </a:solidFill>
              <a:latin typeface="Carlito"/>
            </a:endParaRPr>
          </a:p>
          <a:p>
            <a:endParaRPr lang="it-IT" sz="2000">
              <a:solidFill>
                <a:schemeClr val="tx2">
                  <a:lumMod val="75000"/>
                </a:schemeClr>
              </a:solidFill>
            </a:endParaRPr>
          </a:p>
          <a:p>
            <a:endParaRPr lang="it-IT" sz="2000"/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47F2160B-CEA0-4D1D-AE92-B127148721E2}"/>
              </a:ext>
            </a:extLst>
          </p:cNvPr>
          <p:cNvSpPr txBox="1">
            <a:spLocks/>
          </p:cNvSpPr>
          <p:nvPr/>
        </p:nvSpPr>
        <p:spPr>
          <a:xfrm>
            <a:off x="288521" y="267033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3600" err="1"/>
              <a:t>View</a:t>
            </a:r>
            <a:r>
              <a:rPr lang="it-IT" sz="3600"/>
              <a:t> - CLI</a:t>
            </a:r>
          </a:p>
        </p:txBody>
      </p:sp>
      <p:sp>
        <p:nvSpPr>
          <p:cNvPr id="17" name="CasellaDiTesto 7">
            <a:extLst>
              <a:ext uri="{FF2B5EF4-FFF2-40B4-BE49-F238E27FC236}">
                <a16:creationId xmlns:a16="http://schemas.microsoft.com/office/drawing/2014/main" id="{EA424726-0467-4C0A-80EA-9D7C6798E6D2}"/>
              </a:ext>
            </a:extLst>
          </p:cNvPr>
          <p:cNvSpPr txBox="1"/>
          <p:nvPr/>
        </p:nvSpPr>
        <p:spPr>
          <a:xfrm>
            <a:off x="157332" y="6305548"/>
            <a:ext cx="2916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</a:rPr>
              <a:t>Berzoini, Fantini, Fedele</a:t>
            </a:r>
          </a:p>
        </p:txBody>
      </p:sp>
      <p:pic>
        <p:nvPicPr>
          <p:cNvPr id="18" name="Immagine 4">
            <a:extLst>
              <a:ext uri="{FF2B5EF4-FFF2-40B4-BE49-F238E27FC236}">
                <a16:creationId xmlns:a16="http://schemas.microsoft.com/office/drawing/2014/main" id="{40521C39-3F6D-4374-BE0F-F4B82BE73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13" y="6261594"/>
            <a:ext cx="3129699" cy="4572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89F730E-B4BC-4FD2-9556-F03C9B4A797A}"/>
              </a:ext>
            </a:extLst>
          </p:cNvPr>
          <p:cNvSpPr txBox="1"/>
          <p:nvPr/>
        </p:nvSpPr>
        <p:spPr>
          <a:xfrm>
            <a:off x="4419850" y="6336325"/>
            <a:ext cx="277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5541AF72-ED4D-8F47-9BD1-B8DAB79BA27E}"/>
              </a:ext>
            </a:extLst>
          </p:cNvPr>
          <p:cNvSpPr/>
          <p:nvPr/>
        </p:nvSpPr>
        <p:spPr>
          <a:xfrm>
            <a:off x="157332" y="6297344"/>
            <a:ext cx="24200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err="1">
                <a:solidFill>
                  <a:schemeClr val="bg1"/>
                </a:solidFill>
              </a:rPr>
              <a:t>Berzoini</a:t>
            </a:r>
            <a:r>
              <a:rPr lang="it-IT">
                <a:solidFill>
                  <a:schemeClr val="bg1"/>
                </a:solidFill>
              </a:rPr>
              <a:t>, Fantini, Fedele</a:t>
            </a:r>
          </a:p>
        </p:txBody>
      </p:sp>
    </p:spTree>
    <p:extLst>
      <p:ext uri="{BB962C8B-B14F-4D97-AF65-F5344CB8AC3E}">
        <p14:creationId xmlns:p14="http://schemas.microsoft.com/office/powerpoint/2010/main" val="1997102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1CB0770-F4C7-463B-AE51-D4EC00BAE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3" y="6261594"/>
            <a:ext cx="3129699" cy="457240"/>
          </a:xfrm>
          <a:prstGeom prst="rect">
            <a:avLst/>
          </a:prstGeom>
        </p:spPr>
      </p:pic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FE5EA157-13E1-4832-956C-9ABD6A368F25}"/>
              </a:ext>
            </a:extLst>
          </p:cNvPr>
          <p:cNvSpPr txBox="1">
            <a:spLocks/>
          </p:cNvSpPr>
          <p:nvPr/>
        </p:nvSpPr>
        <p:spPr>
          <a:xfrm>
            <a:off x="1789922" y="1999952"/>
            <a:ext cx="7477097" cy="32336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  <a:p>
            <a:endParaRPr lang="it-IT"/>
          </a:p>
          <a:p>
            <a:pPr marL="342900" indent="-342900">
              <a:buFont typeface="Arial" charset="2"/>
              <a:buChar char="•"/>
            </a:pPr>
            <a:endParaRPr lang="it-IT" sz="2000">
              <a:latin typeface="Carlito"/>
            </a:endParaRPr>
          </a:p>
          <a:p>
            <a:pPr marL="342900" indent="-342900">
              <a:buFont typeface="Arial" charset="2"/>
              <a:buChar char="•"/>
            </a:pPr>
            <a:endParaRPr lang="it-IT" sz="2000"/>
          </a:p>
          <a:p>
            <a:endParaRPr lang="it-IT" sz="2000"/>
          </a:p>
          <a:p>
            <a:endParaRPr lang="it-IT" sz="2000"/>
          </a:p>
        </p:txBody>
      </p:sp>
      <p:pic>
        <p:nvPicPr>
          <p:cNvPr id="18" name="Immagine 12">
            <a:extLst>
              <a:ext uri="{FF2B5EF4-FFF2-40B4-BE49-F238E27FC236}">
                <a16:creationId xmlns:a16="http://schemas.microsoft.com/office/drawing/2014/main" id="{74AAD236-D1F0-49BA-BB82-CCAE3ACEF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06602"/>
            <a:ext cx="3186260" cy="45724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3233823-6D10-41D2-BF1E-C844717D9B54}"/>
              </a:ext>
            </a:extLst>
          </p:cNvPr>
          <p:cNvSpPr txBox="1"/>
          <p:nvPr/>
        </p:nvSpPr>
        <p:spPr>
          <a:xfrm>
            <a:off x="4419850" y="6336325"/>
            <a:ext cx="277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20" name="CasellaDiTesto 7">
            <a:extLst>
              <a:ext uri="{FF2B5EF4-FFF2-40B4-BE49-F238E27FC236}">
                <a16:creationId xmlns:a16="http://schemas.microsoft.com/office/drawing/2014/main" id="{E52E128F-A2EE-4608-A144-4F4D85C2DD10}"/>
              </a:ext>
            </a:extLst>
          </p:cNvPr>
          <p:cNvSpPr txBox="1"/>
          <p:nvPr/>
        </p:nvSpPr>
        <p:spPr>
          <a:xfrm>
            <a:off x="157332" y="6305548"/>
            <a:ext cx="2916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err="1">
                <a:solidFill>
                  <a:schemeClr val="bg1"/>
                </a:solidFill>
              </a:rPr>
              <a:t>Berzoini</a:t>
            </a:r>
            <a:r>
              <a:rPr lang="it-IT">
                <a:solidFill>
                  <a:schemeClr val="bg1"/>
                </a:solidFill>
              </a:rPr>
              <a:t>, Fantini, Fedele</a:t>
            </a:r>
          </a:p>
        </p:txBody>
      </p:sp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5450EDAF-F264-5F4C-8110-9CE8DD333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3962650" cy="1828800"/>
          </a:xfrm>
        </p:spPr>
        <p:txBody>
          <a:bodyPr/>
          <a:lstStyle/>
          <a:p>
            <a:r>
              <a:rPr lang="it-IT">
                <a:solidFill>
                  <a:srgbClr val="002060"/>
                </a:solidFill>
                <a:latin typeface="+mn-lt"/>
                <a:cs typeface="Calibri" panose="020F0502020204030204" pitchFamily="34" charset="0"/>
              </a:rPr>
              <a:t>Partite multiple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271A5A5B-FE7E-7543-B917-788CFE5D1EFE}"/>
              </a:ext>
            </a:extLst>
          </p:cNvPr>
          <p:cNvSpPr/>
          <p:nvPr/>
        </p:nvSpPr>
        <p:spPr>
          <a:xfrm>
            <a:off x="5857586" y="1592708"/>
            <a:ext cx="157998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>
                <a:solidFill>
                  <a:srgbClr val="002060"/>
                </a:solidFill>
              </a:rPr>
              <a:t>Persistenza</a:t>
            </a:r>
          </a:p>
          <a:p>
            <a:endParaRPr lang="it-IT"/>
          </a:p>
          <a:p>
            <a:endParaRPr lang="it-IT"/>
          </a:p>
        </p:txBody>
      </p:sp>
      <p:sp>
        <p:nvSpPr>
          <p:cNvPr id="21" name="Titolo 1">
            <a:extLst>
              <a:ext uri="{FF2B5EF4-FFF2-40B4-BE49-F238E27FC236}">
                <a16:creationId xmlns:a16="http://schemas.microsoft.com/office/drawing/2014/main" id="{C29D2439-CF2F-424E-B865-D4728F1D17D2}"/>
              </a:ext>
            </a:extLst>
          </p:cNvPr>
          <p:cNvSpPr txBox="1">
            <a:spLocks/>
          </p:cNvSpPr>
          <p:nvPr/>
        </p:nvSpPr>
        <p:spPr>
          <a:xfrm>
            <a:off x="288521" y="267033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3600"/>
              <a:t>FA</a:t>
            </a:r>
          </a:p>
        </p:txBody>
      </p:sp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2C1D406D-84F3-4FF2-B88C-085E8B8CD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375" y="4624942"/>
            <a:ext cx="1413817" cy="1413817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extLst>
              <a:ext uri="{FF2B5EF4-FFF2-40B4-BE49-F238E27FC236}">
                <a16:creationId xmlns:a16="http://schemas.microsoft.com/office/drawing/2014/main" id="{F91381C3-EE79-4ED9-8AB6-A327E07F3C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875" y="2154958"/>
            <a:ext cx="1248329" cy="124832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7384940-BF76-504B-8E3D-9E88DA11B5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321" y="2074724"/>
            <a:ext cx="2661199" cy="2112498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89BAA30F-99A7-AB46-BEB5-A1B1528F9F14}"/>
              </a:ext>
            </a:extLst>
          </p:cNvPr>
          <p:cNvSpPr/>
          <p:nvPr/>
        </p:nvSpPr>
        <p:spPr>
          <a:xfrm>
            <a:off x="2792235" y="4090687"/>
            <a:ext cx="38104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>
                <a:solidFill>
                  <a:srgbClr val="002060"/>
                </a:solidFill>
              </a:rPr>
              <a:t>Resilienza alla disconnessioni</a:t>
            </a:r>
          </a:p>
        </p:txBody>
      </p:sp>
      <p:pic>
        <p:nvPicPr>
          <p:cNvPr id="23" name="Immagine 22" descr="Immagine che contiene testo&#10;&#10;Descrizione generata automaticamente">
            <a:extLst>
              <a:ext uri="{FF2B5EF4-FFF2-40B4-BE49-F238E27FC236}">
                <a16:creationId xmlns:a16="http://schemas.microsoft.com/office/drawing/2014/main" id="{0D572F30-FA02-CD46-ADA6-FA126F0603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0988" y="2043293"/>
            <a:ext cx="4643298" cy="167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31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-3434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486101A-117A-46FC-B4D7-202C83B1FAE8}"/>
              </a:ext>
            </a:extLst>
          </p:cNvPr>
          <p:cNvSpPr txBox="1"/>
          <p:nvPr/>
        </p:nvSpPr>
        <p:spPr>
          <a:xfrm>
            <a:off x="249165" y="4258803"/>
            <a:ext cx="8645669" cy="129266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2000">
                <a:solidFill>
                  <a:schemeClr val="bg1"/>
                </a:solidFill>
                <a:latin typeface="Carlito"/>
              </a:rPr>
              <a:t>Raffaele </a:t>
            </a:r>
            <a:r>
              <a:rPr lang="en-GB" sz="2000" err="1">
                <a:solidFill>
                  <a:schemeClr val="bg1"/>
                </a:solidFill>
                <a:latin typeface="Carlito"/>
              </a:rPr>
              <a:t>Berzoini</a:t>
            </a:r>
            <a:r>
              <a:rPr lang="en-GB" sz="2000">
                <a:solidFill>
                  <a:schemeClr val="bg1"/>
                </a:solidFill>
                <a:latin typeface="Carlito"/>
              </a:rPr>
              <a:t> &lt;</a:t>
            </a:r>
            <a:r>
              <a:rPr lang="en-GB" sz="2000" err="1">
                <a:solidFill>
                  <a:schemeClr val="bg1"/>
                </a:solidFill>
                <a:latin typeface="Carlito"/>
                <a:hlinkClick r:id="rId4"/>
              </a:rPr>
              <a:t>raffaele.berzoini@mail.polimi.it</a:t>
            </a:r>
            <a:r>
              <a:rPr lang="en-GB" sz="2000">
                <a:solidFill>
                  <a:schemeClr val="bg1"/>
                </a:solidFill>
                <a:latin typeface="Carlito"/>
              </a:rPr>
              <a:t>&gt;</a:t>
            </a:r>
          </a:p>
          <a:p>
            <a:pPr algn="ctr"/>
            <a:r>
              <a:rPr lang="en-GB" sz="2000">
                <a:solidFill>
                  <a:schemeClr val="bg1"/>
                </a:solidFill>
                <a:latin typeface="Carlito"/>
              </a:rPr>
              <a:t>Elia </a:t>
            </a:r>
            <a:r>
              <a:rPr lang="en-GB" sz="2000" err="1">
                <a:solidFill>
                  <a:schemeClr val="bg1"/>
                </a:solidFill>
                <a:latin typeface="Carlito"/>
              </a:rPr>
              <a:t>Fantini</a:t>
            </a:r>
            <a:r>
              <a:rPr lang="en-GB" sz="2000">
                <a:solidFill>
                  <a:schemeClr val="bg1"/>
                </a:solidFill>
                <a:latin typeface="Carlito"/>
              </a:rPr>
              <a:t> &lt;</a:t>
            </a:r>
            <a:r>
              <a:rPr lang="en-GB" sz="2000">
                <a:solidFill>
                  <a:schemeClr val="bg1"/>
                </a:solidFill>
                <a:latin typeface="Carlito"/>
                <a:hlinkClick r:id="rId5"/>
              </a:rPr>
              <a:t>elia1.fantini@mail.polimi.it</a:t>
            </a:r>
            <a:r>
              <a:rPr lang="en-GB" sz="2000">
                <a:solidFill>
                  <a:schemeClr val="bg1"/>
                </a:solidFill>
                <a:latin typeface="Carlito"/>
              </a:rPr>
              <a:t>&gt;</a:t>
            </a:r>
          </a:p>
          <a:p>
            <a:pPr algn="ctr"/>
            <a:r>
              <a:rPr lang="en-GB" sz="2000">
                <a:solidFill>
                  <a:schemeClr val="bg1"/>
                </a:solidFill>
                <a:latin typeface="Carlito"/>
              </a:rPr>
              <a:t>Elisabetta Fedele &lt;</a:t>
            </a:r>
            <a:r>
              <a:rPr lang="en-GB" sz="2000" err="1">
                <a:solidFill>
                  <a:schemeClr val="bg1"/>
                </a:solidFill>
                <a:latin typeface="Carlito"/>
                <a:hlinkClick r:id="rId6"/>
              </a:rPr>
              <a:t>elisabetta.fedele@mail.polimi.it</a:t>
            </a:r>
            <a:r>
              <a:rPr lang="en-GB" sz="2000">
                <a:solidFill>
                  <a:schemeClr val="bg1"/>
                </a:solidFill>
                <a:latin typeface="Carlito"/>
              </a:rPr>
              <a:t>&gt;</a:t>
            </a:r>
          </a:p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EE0A92-9368-4686-94A8-8ACE65BD9AF5}"/>
              </a:ext>
            </a:extLst>
          </p:cNvPr>
          <p:cNvSpPr txBox="1"/>
          <p:nvPr/>
        </p:nvSpPr>
        <p:spPr>
          <a:xfrm>
            <a:off x="3204209" y="5784850"/>
            <a:ext cx="2733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>
                <a:solidFill>
                  <a:schemeClr val="bg1"/>
                </a:solidFill>
              </a:rPr>
              <a:t>Milano, 7 </a:t>
            </a:r>
            <a:r>
              <a:rPr lang="en-GB" sz="2000" err="1">
                <a:solidFill>
                  <a:schemeClr val="bg1"/>
                </a:solidFill>
              </a:rPr>
              <a:t>luglio</a:t>
            </a:r>
            <a:r>
              <a:rPr lang="en-GB" sz="2000">
                <a:solidFill>
                  <a:schemeClr val="bg1"/>
                </a:solidFill>
              </a:rPr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260008941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39BB9D256FF30498DB281A5D832B98E" ma:contentTypeVersion="5" ma:contentTypeDescription="Creare un nuovo documento." ma:contentTypeScope="" ma:versionID="784f1ae810e53e089e73bbfedec999ae">
  <xsd:schema xmlns:xsd="http://www.w3.org/2001/XMLSchema" xmlns:xs="http://www.w3.org/2001/XMLSchema" xmlns:p="http://schemas.microsoft.com/office/2006/metadata/properties" xmlns:ns3="a22d8523-35d1-4e05-9178-b6faf3973611" xmlns:ns4="c4973340-0492-4ebe-8bab-b5bb1f8ebe1a" targetNamespace="http://schemas.microsoft.com/office/2006/metadata/properties" ma:root="true" ma:fieldsID="c6308bd9b7887a2ec3689d354230d097" ns3:_="" ns4:_="">
    <xsd:import namespace="a22d8523-35d1-4e05-9178-b6faf3973611"/>
    <xsd:import namespace="c4973340-0492-4ebe-8bab-b5bb1f8ebe1a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2d8523-35d1-4e05-9178-b6faf397361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973340-0492-4ebe-8bab-b5bb1f8ebe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5866C6F-846E-43DD-A0F7-C3DA6B494EF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44CABD3-FFA8-4AB6-97E7-207B32C79BC4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a22d8523-35d1-4e05-9178-b6faf3973611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c4973340-0492-4ebe-8bab-b5bb1f8ebe1a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947C18D-F40B-4A4D-9F0D-CEA5FC1B6F7D}">
  <ds:schemaRefs>
    <ds:schemaRef ds:uri="a22d8523-35d1-4e05-9178-b6faf3973611"/>
    <ds:schemaRef ds:uri="c4973340-0492-4ebe-8bab-b5bb1f8ebe1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256</Words>
  <Application>Microsoft Office PowerPoint</Application>
  <PresentationFormat>Presentazione su schermo (4:3)</PresentationFormat>
  <Paragraphs>65</Paragraphs>
  <Slides>7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3" baseType="lpstr">
      <vt:lpstr>Arial</vt:lpstr>
      <vt:lpstr>Calibri</vt:lpstr>
      <vt:lpstr>Cambria</vt:lpstr>
      <vt:lpstr>Carlito</vt:lpstr>
      <vt:lpstr>Wingdings</vt:lpstr>
      <vt:lpstr>POLI</vt:lpstr>
      <vt:lpstr>Titolo presentazione sottotitolo</vt:lpstr>
      <vt:lpstr>MVC Apple style</vt:lpstr>
      <vt:lpstr>Design patterns</vt:lpstr>
      <vt:lpstr>View - GUI</vt:lpstr>
      <vt:lpstr>Presentazione standard di PowerPoint</vt:lpstr>
      <vt:lpstr>Presentazione standard di PowerPoint</vt:lpstr>
      <vt:lpstr>Titolo presentazione sottotitolo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Elia Fantini</cp:lastModifiedBy>
  <cp:revision>2</cp:revision>
  <cp:lastPrinted>2021-07-07T07:47:56Z</cp:lastPrinted>
  <dcterms:created xsi:type="dcterms:W3CDTF">2015-05-26T12:27:57Z</dcterms:created>
  <dcterms:modified xsi:type="dcterms:W3CDTF">2021-08-29T11:53:26Z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0x010100A39BB9D256FF30498DB281A5D832B98E</vt:lpwstr>
  </property>
</Properties>
</file>

<file path=docProps/thumbnail.jpeg>
</file>